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Montserrat"/>
      <p:regular r:id="rId24"/>
      <p:bold r:id="rId25"/>
      <p:italic r:id="rId26"/>
      <p:boldItalic r:id="rId27"/>
    </p:embeddedFont>
    <p:embeddedFont>
      <p:font typeface="Open Sans"/>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OpenSans-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boldItalic.fntdata"/><Relationship Id="rId30" Type="http://schemas.openxmlformats.org/officeDocument/2006/relationships/font" Target="fonts/OpenSans-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0b20dc9287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0b20dc928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0b20dc9287_2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0b20dc9287_2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Begin Recording</a:t>
            </a:r>
            <a:r>
              <a:rPr lang="en"/>
              <a:t> at this stage of the intro</a:t>
            </a:r>
            <a:endParaRPr/>
          </a:p>
          <a:p>
            <a:pPr indent="-298450" lvl="0" marL="457200" rtl="0" algn="l">
              <a:spcBef>
                <a:spcPts val="0"/>
              </a:spcBef>
              <a:spcAft>
                <a:spcPts val="0"/>
              </a:spcAft>
              <a:buSzPts val="1100"/>
              <a:buChar char="●"/>
            </a:pPr>
            <a:r>
              <a:rPr lang="en"/>
              <a:t>Add event graphic to this slide</a:t>
            </a:r>
            <a:endParaRPr/>
          </a:p>
          <a:p>
            <a:pPr indent="-298450" lvl="0" marL="457200" rtl="0" algn="l">
              <a:spcBef>
                <a:spcPts val="0"/>
              </a:spcBef>
              <a:spcAft>
                <a:spcPts val="0"/>
              </a:spcAft>
              <a:buSzPts val="1100"/>
              <a:buChar char="●"/>
            </a:pPr>
            <a:r>
              <a:rPr lang="en"/>
              <a:t>Introduce event and description</a:t>
            </a:r>
            <a:endParaRPr/>
          </a:p>
          <a:p>
            <a:pPr indent="-298450" lvl="0" marL="457200" rtl="0" algn="l">
              <a:spcBef>
                <a:spcPts val="0"/>
              </a:spcBef>
              <a:spcAft>
                <a:spcPts val="0"/>
              </a:spcAft>
              <a:buSzPts val="1100"/>
              <a:buChar char="●"/>
            </a:pPr>
            <a:r>
              <a:rPr lang="en"/>
              <a:t>Introduce speaker and read their bio</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0b20dc9287_2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0b20dc9287_2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0b20dc9287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0b20dc92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0dc3274a1c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0dc3274a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f218a07065_0_24: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f218a0706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0929785d25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0929785d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0b20dc9287_2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0b20dc9287_2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0b20dc9287_2_152: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0b20dc9287_2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 of the day - what’s your favorite snack</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0b20dc9287_2_157: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0b20dc9287_2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t/>
            </a:r>
            <a:endParaRPr sz="1200">
              <a:solidFill>
                <a:srgbClr val="333333"/>
              </a:solidFill>
              <a:highlight>
                <a:srgbClr val="FFFFFF"/>
              </a:highlight>
              <a:latin typeface="Open Sans"/>
              <a:ea typeface="Open Sans"/>
              <a:cs typeface="Open Sans"/>
              <a:sym typeface="Open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0b20dc9287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0b20dc9287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0b20dc9287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0b20dc9287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0b20dc9287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0b20dc9287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0b20dc9287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0b20dc9287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290,000 and growing!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0b20dc9287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0b20dc9287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the world pandemic WWCode have made a new movement statement.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0b20dc9287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0b20dc9287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 the participants know that our Code Of Conduct applied to all events and online communities and if they want to read the full version to visit the link.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0b20dc9287_2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0b20dc9287_2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Add any upcoming events to the slides and send womenwhocode.com/datascience/events to webinar chat box</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0b20dc9287_2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0b20dc9287_2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Send links to all social media accounts in the webinar chat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WCode Template"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484810" y="205978"/>
            <a:ext cx="8229600" cy="85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1pPr>
            <a:lvl2pPr lvl="1"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2pPr>
            <a:lvl3pPr lvl="2"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3pPr>
            <a:lvl4pPr lvl="3"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4pPr>
            <a:lvl5pPr lvl="4"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5pPr>
            <a:lvl6pPr lvl="5"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6pPr>
            <a:lvl7pPr lvl="6"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7pPr>
            <a:lvl8pPr lvl="7"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8pPr>
            <a:lvl9pPr lvl="8" rtl="0">
              <a:spcBef>
                <a:spcPts val="0"/>
              </a:spcBef>
              <a:spcAft>
                <a:spcPts val="0"/>
              </a:spcAft>
              <a:buClr>
                <a:schemeClr val="dk2"/>
              </a:buClr>
              <a:buSzPts val="2800"/>
              <a:buFont typeface="Montserrat"/>
              <a:buNone/>
              <a:defRPr>
                <a:solidFill>
                  <a:schemeClr val="dk2"/>
                </a:solidFill>
                <a:latin typeface="Montserrat"/>
                <a:ea typeface="Montserrat"/>
                <a:cs typeface="Montserrat"/>
                <a:sym typeface="Montserrat"/>
              </a:defRPr>
            </a:lvl9pPr>
          </a:lstStyle>
          <a:p/>
        </p:txBody>
      </p:sp>
      <p:sp>
        <p:nvSpPr>
          <p:cNvPr id="52" name="Google Shape;52;p13"/>
          <p:cNvSpPr txBox="1"/>
          <p:nvPr>
            <p:ph idx="1" type="body"/>
          </p:nvPr>
        </p:nvSpPr>
        <p:spPr>
          <a:xfrm>
            <a:off x="430850" y="971550"/>
            <a:ext cx="8283600" cy="4261200"/>
          </a:xfrm>
          <a:prstGeom prst="rect">
            <a:avLst/>
          </a:prstGeom>
          <a:noFill/>
          <a:ln>
            <a:noFill/>
          </a:ln>
        </p:spPr>
        <p:txBody>
          <a:bodyPr anchorCtr="0" anchor="t" bIns="91425" lIns="91425" spcFirstLastPara="1" rIns="91425" wrap="square" tIns="91425">
            <a:noAutofit/>
          </a:bodyPr>
          <a:lstStyle>
            <a:lvl1pPr indent="-342900" lvl="0" marL="457200" rtl="0" algn="l">
              <a:spcBef>
                <a:spcPts val="700"/>
              </a:spcBef>
              <a:spcAft>
                <a:spcPts val="0"/>
              </a:spcAft>
              <a:buClr>
                <a:srgbClr val="252526"/>
              </a:buClr>
              <a:buSzPts val="1800"/>
              <a:buChar char="•"/>
              <a:defRPr sz="2800">
                <a:solidFill>
                  <a:srgbClr val="252526"/>
                </a:solidFill>
              </a:defRPr>
            </a:lvl1pPr>
            <a:lvl2pPr indent="-317500" lvl="1" marL="914400" rtl="0" algn="l">
              <a:spcBef>
                <a:spcPts val="1600"/>
              </a:spcBef>
              <a:spcAft>
                <a:spcPts val="0"/>
              </a:spcAft>
              <a:buClr>
                <a:srgbClr val="252526"/>
              </a:buClr>
              <a:buSzPts val="1400"/>
              <a:buChar char="–"/>
              <a:defRPr>
                <a:solidFill>
                  <a:srgbClr val="252526"/>
                </a:solidFill>
              </a:defRPr>
            </a:lvl2pPr>
            <a:lvl3pPr indent="-317500" lvl="2" marL="1371600" rtl="0" algn="l">
              <a:spcBef>
                <a:spcPts val="1600"/>
              </a:spcBef>
              <a:spcAft>
                <a:spcPts val="0"/>
              </a:spcAft>
              <a:buClr>
                <a:srgbClr val="252526"/>
              </a:buClr>
              <a:buSzPts val="1400"/>
              <a:buChar char="•"/>
              <a:defRPr>
                <a:solidFill>
                  <a:srgbClr val="252526"/>
                </a:solidFill>
              </a:defRPr>
            </a:lvl3pPr>
            <a:lvl4pPr indent="-317500" lvl="3" marL="1828800" rtl="0" algn="l">
              <a:spcBef>
                <a:spcPts val="1600"/>
              </a:spcBef>
              <a:spcAft>
                <a:spcPts val="0"/>
              </a:spcAft>
              <a:buClr>
                <a:srgbClr val="252526"/>
              </a:buClr>
              <a:buSzPts val="1400"/>
              <a:buChar char="–"/>
              <a:defRPr>
                <a:solidFill>
                  <a:srgbClr val="252526"/>
                </a:solidFill>
              </a:defRPr>
            </a:lvl4pPr>
            <a:lvl5pPr indent="-317500" lvl="4" marL="2286000" rtl="0" algn="l">
              <a:spcBef>
                <a:spcPts val="1600"/>
              </a:spcBef>
              <a:spcAft>
                <a:spcPts val="0"/>
              </a:spcAft>
              <a:buClr>
                <a:srgbClr val="252526"/>
              </a:buClr>
              <a:buSzPts val="1400"/>
              <a:buChar char="»"/>
              <a:defRPr>
                <a:solidFill>
                  <a:srgbClr val="252526"/>
                </a:solidFill>
              </a:defRPr>
            </a:lvl5pPr>
            <a:lvl6pPr indent="-317500" lvl="5" marL="2743200" rtl="0" algn="l">
              <a:spcBef>
                <a:spcPts val="1600"/>
              </a:spcBef>
              <a:spcAft>
                <a:spcPts val="0"/>
              </a:spcAft>
              <a:buClr>
                <a:srgbClr val="252526"/>
              </a:buClr>
              <a:buSzPts val="1400"/>
              <a:buChar char="•"/>
              <a:defRPr>
                <a:solidFill>
                  <a:srgbClr val="252526"/>
                </a:solidFill>
              </a:defRPr>
            </a:lvl6pPr>
            <a:lvl7pPr indent="-317500" lvl="6" marL="3200400" rtl="0" algn="l">
              <a:spcBef>
                <a:spcPts val="1600"/>
              </a:spcBef>
              <a:spcAft>
                <a:spcPts val="0"/>
              </a:spcAft>
              <a:buClr>
                <a:srgbClr val="252526"/>
              </a:buClr>
              <a:buSzPts val="1400"/>
              <a:buChar char="•"/>
              <a:defRPr>
                <a:solidFill>
                  <a:srgbClr val="252526"/>
                </a:solidFill>
              </a:defRPr>
            </a:lvl7pPr>
            <a:lvl8pPr indent="-317500" lvl="7" marL="3657600" rtl="0" algn="l">
              <a:spcBef>
                <a:spcPts val="1600"/>
              </a:spcBef>
              <a:spcAft>
                <a:spcPts val="0"/>
              </a:spcAft>
              <a:buClr>
                <a:srgbClr val="252526"/>
              </a:buClr>
              <a:buSzPts val="1400"/>
              <a:buChar char="•"/>
              <a:defRPr>
                <a:solidFill>
                  <a:srgbClr val="252526"/>
                </a:solidFill>
              </a:defRPr>
            </a:lvl8pPr>
            <a:lvl9pPr indent="-317500" lvl="8" marL="4114800" rtl="0" algn="l">
              <a:spcBef>
                <a:spcPts val="1600"/>
              </a:spcBef>
              <a:spcAft>
                <a:spcPts val="1600"/>
              </a:spcAft>
              <a:buClr>
                <a:srgbClr val="252526"/>
              </a:buClr>
              <a:buSzPts val="1400"/>
              <a:buChar char="•"/>
              <a:defRPr>
                <a:solidFill>
                  <a:srgbClr val="252526"/>
                </a:solidFill>
              </a:defRPr>
            </a:lvl9pPr>
          </a:lstStyle>
          <a:p/>
        </p:txBody>
      </p:sp>
      <p:sp>
        <p:nvSpPr>
          <p:cNvPr id="53" name="Google Shape;53;p1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54" name="Google Shape;54;p1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55" name="Google Shape;55;p13"/>
          <p:cNvSpPr txBox="1"/>
          <p:nvPr>
            <p:ph idx="12" type="sldNum"/>
          </p:nvPr>
        </p:nvSpPr>
        <p:spPr>
          <a:xfrm>
            <a:off x="6553200" y="4767263"/>
            <a:ext cx="2133600" cy="273900"/>
          </a:xfrm>
          <a:prstGeom prst="rect">
            <a:avLst/>
          </a:prstGeom>
          <a:noFill/>
          <a:ln>
            <a:noFill/>
          </a:ln>
        </p:spPr>
        <p:txBody>
          <a:bodyPr anchorCtr="0" anchor="ctr" bIns="91425" lIns="91425" spcFirstLastPara="1" rIns="91425" wrap="square" tIns="9142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hyperlink" Target="https://www.linkedin.com/in/jessicakoubi/"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doc.qt.io/qtforpython/" TargetMode="External"/><Relationship Id="rId4" Type="http://schemas.openxmlformats.org/officeDocument/2006/relationships/hyperlink" Target="https://www.riverbankcomputing.com/software/pyqt/" TargetMode="External"/><Relationship Id="rId5"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github.com/jessicakoubi/talk_introduction_to_qt/blob/main/src/session_02" TargetMode="Externa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github.com/WomenWhoCode/WWCodePython" TargetMode="External"/><Relationship Id="rId4" Type="http://schemas.openxmlformats.org/officeDocument/2006/relationships/hyperlink" Target="mailto:jessica.koubi@gmail.com" TargetMode="External"/><Relationship Id="rId5"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4.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3.pn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hyperlink" Target="http://womenwhocode.com/jobs" TargetMode="External"/><Relationship Id="rId6" Type="http://schemas.openxmlformats.org/officeDocument/2006/relationships/hyperlink" Target="http://www.womenwhocode.com/resources" TargetMode="External"/><Relationship Id="rId7"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9.png"/><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hyperlink" Target="https://github.com/WomenWhoCode/guidelines-resources/blob/master/code_of_conduct.md" TargetMode="External"/><Relationship Id="rId5" Type="http://schemas.openxmlformats.org/officeDocument/2006/relationships/hyperlink" Target="http://www.womenwhocode.com/codeofconduct" TargetMode="External"/><Relationship Id="rId6"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8.png"/><Relationship Id="rId4" Type="http://schemas.openxmlformats.org/officeDocument/2006/relationships/image" Target="../media/image2.png"/><Relationship Id="rId5" Type="http://schemas.openxmlformats.org/officeDocument/2006/relationships/image" Target="../media/image15.png"/><Relationship Id="rId6" Type="http://schemas.openxmlformats.org/officeDocument/2006/relationships/image" Target="../media/image5.png"/><Relationship Id="rId7"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nvSpPr>
        <p:spPr>
          <a:xfrm>
            <a:off x="393050" y="3239700"/>
            <a:ext cx="8319600" cy="1363200"/>
          </a:xfrm>
          <a:prstGeom prst="rect">
            <a:avLst/>
          </a:prstGeom>
          <a:solidFill>
            <a:srgbClr val="F3F3F3"/>
          </a:solidFill>
          <a:ln>
            <a:noFill/>
          </a:ln>
          <a:effectLst>
            <a:outerShdw blurRad="57150" rotWithShape="0" algn="bl" dir="5400000" dist="19050">
              <a:srgbClr val="D0E0E3">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077A7C"/>
                </a:solidFill>
                <a:latin typeface="Montserrat"/>
                <a:ea typeface="Montserrat"/>
                <a:cs typeface="Montserrat"/>
                <a:sym typeface="Montserrat"/>
              </a:rPr>
              <a:t>Introduction to Qt:</a:t>
            </a:r>
            <a:br>
              <a:rPr lang="en" sz="3000">
                <a:solidFill>
                  <a:srgbClr val="077A7C"/>
                </a:solidFill>
                <a:latin typeface="Montserrat"/>
                <a:ea typeface="Montserrat"/>
                <a:cs typeface="Montserrat"/>
                <a:sym typeface="Montserrat"/>
              </a:rPr>
            </a:br>
            <a:r>
              <a:rPr lang="en" sz="2500">
                <a:solidFill>
                  <a:srgbClr val="077A7C"/>
                </a:solidFill>
                <a:latin typeface="Montserrat"/>
                <a:ea typeface="Montserrat"/>
                <a:cs typeface="Montserrat"/>
                <a:sym typeface="Montserrat"/>
              </a:rPr>
              <a:t>How to Create Your First Interface</a:t>
            </a:r>
            <a:endParaRPr sz="2500">
              <a:solidFill>
                <a:srgbClr val="077A7C"/>
              </a:solidFill>
              <a:latin typeface="Montserrat"/>
              <a:ea typeface="Montserrat"/>
              <a:cs typeface="Montserrat"/>
              <a:sym typeface="Montserrat"/>
            </a:endParaRPr>
          </a:p>
          <a:p>
            <a:pPr indent="0" lvl="0" marL="0" rtl="0" algn="ctr">
              <a:spcBef>
                <a:spcPts val="0"/>
              </a:spcBef>
              <a:spcAft>
                <a:spcPts val="0"/>
              </a:spcAft>
              <a:buNone/>
            </a:pPr>
            <a:r>
              <a:rPr lang="en" sz="2300">
                <a:solidFill>
                  <a:srgbClr val="077A7C"/>
                </a:solidFill>
                <a:latin typeface="Montserrat"/>
                <a:ea typeface="Montserrat"/>
                <a:cs typeface="Montserrat"/>
                <a:sym typeface="Montserrat"/>
              </a:rPr>
              <a:t>Session 02</a:t>
            </a:r>
            <a:endParaRPr sz="2300">
              <a:solidFill>
                <a:srgbClr val="077A7C"/>
              </a:solidFill>
              <a:latin typeface="Montserrat"/>
              <a:ea typeface="Montserrat"/>
              <a:cs typeface="Montserrat"/>
              <a:sym typeface="Montserrat"/>
            </a:endParaRPr>
          </a:p>
        </p:txBody>
      </p:sp>
      <p:pic>
        <p:nvPicPr>
          <p:cNvPr id="61" name="Google Shape;61;p14"/>
          <p:cNvPicPr preferRelativeResize="0"/>
          <p:nvPr/>
        </p:nvPicPr>
        <p:blipFill>
          <a:blip r:embed="rId3">
            <a:alphaModFix/>
          </a:blip>
          <a:stretch>
            <a:fillRect/>
          </a:stretch>
        </p:blipFill>
        <p:spPr>
          <a:xfrm>
            <a:off x="3119200" y="270500"/>
            <a:ext cx="2905600" cy="2893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3"/>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pic>
        <p:nvPicPr>
          <p:cNvPr id="137" name="Google Shape;137;p23"/>
          <p:cNvPicPr preferRelativeResize="0"/>
          <p:nvPr/>
        </p:nvPicPr>
        <p:blipFill>
          <a:blip r:embed="rId4">
            <a:alphaModFix/>
          </a:blip>
          <a:stretch>
            <a:fillRect/>
          </a:stretch>
        </p:blipFill>
        <p:spPr>
          <a:xfrm>
            <a:off x="121275" y="4292650"/>
            <a:ext cx="1173801" cy="780074"/>
          </a:xfrm>
          <a:prstGeom prst="rect">
            <a:avLst/>
          </a:prstGeom>
          <a:noFill/>
          <a:ln>
            <a:noFill/>
          </a:ln>
        </p:spPr>
      </p:pic>
      <p:pic>
        <p:nvPicPr>
          <p:cNvPr id="138" name="Google Shape;138;p23"/>
          <p:cNvPicPr preferRelativeResize="0"/>
          <p:nvPr/>
        </p:nvPicPr>
        <p:blipFill rotWithShape="1">
          <a:blip r:embed="rId5">
            <a:alphaModFix/>
          </a:blip>
          <a:srcRect b="0" l="0" r="0" t="0"/>
          <a:stretch/>
        </p:blipFill>
        <p:spPr>
          <a:xfrm>
            <a:off x="2000250" y="-26875"/>
            <a:ext cx="51435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p:nvPr/>
        </p:nvSpPr>
        <p:spPr>
          <a:xfrm>
            <a:off x="4591350" y="-31162"/>
            <a:ext cx="4533300" cy="5205900"/>
          </a:xfrm>
          <a:prstGeom prst="rect">
            <a:avLst/>
          </a:prstGeom>
          <a:solidFill>
            <a:srgbClr val="007A7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Hi! I’m Jessica </a:t>
            </a:r>
            <a:endParaRPr/>
          </a:p>
        </p:txBody>
      </p:sp>
      <p:pic>
        <p:nvPicPr>
          <p:cNvPr id="145" name="Google Shape;145;p24"/>
          <p:cNvPicPr preferRelativeResize="0"/>
          <p:nvPr/>
        </p:nvPicPr>
        <p:blipFill>
          <a:blip r:embed="rId3">
            <a:alphaModFix/>
          </a:blip>
          <a:stretch>
            <a:fillRect/>
          </a:stretch>
        </p:blipFill>
        <p:spPr>
          <a:xfrm>
            <a:off x="5565875" y="979750"/>
            <a:ext cx="2800176" cy="2800176"/>
          </a:xfrm>
          <a:prstGeom prst="rect">
            <a:avLst/>
          </a:prstGeom>
          <a:noFill/>
          <a:ln>
            <a:noFill/>
          </a:ln>
        </p:spPr>
      </p:pic>
      <p:sp>
        <p:nvSpPr>
          <p:cNvPr id="146" name="Google Shape;146;p24"/>
          <p:cNvSpPr txBox="1"/>
          <p:nvPr/>
        </p:nvSpPr>
        <p:spPr>
          <a:xfrm>
            <a:off x="0" y="4544400"/>
            <a:ext cx="4591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u="sng">
                <a:solidFill>
                  <a:schemeClr val="hlink"/>
                </a:solidFill>
                <a:latin typeface="Montserrat"/>
                <a:ea typeface="Montserrat"/>
                <a:cs typeface="Montserrat"/>
                <a:sym typeface="Montserrat"/>
                <a:hlinkClick r:id="rId4"/>
              </a:rPr>
              <a:t>linkedin.com/in/jessicakoubi</a:t>
            </a:r>
            <a:endParaRPr sz="1700">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ph type="ctrTitle"/>
          </p:nvPr>
        </p:nvSpPr>
        <p:spPr>
          <a:xfrm>
            <a:off x="392250" y="1054400"/>
            <a:ext cx="8140800" cy="36651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Clone the </a:t>
            </a:r>
            <a:r>
              <a:rPr i="1" lang="en" sz="2100">
                <a:latin typeface="Montserrat"/>
                <a:ea typeface="Montserrat"/>
                <a:cs typeface="Montserrat"/>
                <a:sym typeface="Montserrat"/>
              </a:rPr>
              <a:t>talk_introduction_to_qt</a:t>
            </a:r>
            <a:r>
              <a:rPr lang="en" sz="2100">
                <a:latin typeface="Montserrat"/>
                <a:ea typeface="Montserrat"/>
                <a:cs typeface="Montserrat"/>
                <a:sym typeface="Montserrat"/>
              </a:rPr>
              <a:t> repository.</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Create a virtual environment using venv.</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Install the required packages with pip.</a:t>
            </a:r>
            <a:endParaRPr sz="2100">
              <a:latin typeface="Montserrat"/>
              <a:ea typeface="Montserrat"/>
              <a:cs typeface="Montserrat"/>
              <a:sym typeface="Montserrat"/>
            </a:endParaRPr>
          </a:p>
        </p:txBody>
      </p:sp>
      <p:sp>
        <p:nvSpPr>
          <p:cNvPr id="152" name="Google Shape;152;p25"/>
          <p:cNvSpPr txBox="1"/>
          <p:nvPr/>
        </p:nvSpPr>
        <p:spPr>
          <a:xfrm>
            <a:off x="98250" y="152475"/>
            <a:ext cx="8964000" cy="7230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Montserrat"/>
                <a:ea typeface="Montserrat"/>
                <a:cs typeface="Montserrat"/>
                <a:sym typeface="Montserrat"/>
              </a:rPr>
              <a:t>Creating our virtual environment</a:t>
            </a:r>
            <a:endParaRPr b="1" sz="2500">
              <a:solidFill>
                <a:srgbClr val="007A7C"/>
              </a:solidFill>
              <a:latin typeface="Montserrat"/>
              <a:ea typeface="Montserrat"/>
              <a:cs typeface="Montserrat"/>
              <a:sym typeface="Montserrat"/>
            </a:endParaRPr>
          </a:p>
        </p:txBody>
      </p:sp>
      <p:pic>
        <p:nvPicPr>
          <p:cNvPr id="153" name="Google Shape;153;p25"/>
          <p:cNvPicPr preferRelativeResize="0"/>
          <p:nvPr/>
        </p:nvPicPr>
        <p:blipFill>
          <a:blip r:embed="rId3">
            <a:alphaModFix/>
          </a:blip>
          <a:stretch>
            <a:fillRect/>
          </a:stretch>
        </p:blipFill>
        <p:spPr>
          <a:xfrm>
            <a:off x="8001850" y="4387000"/>
            <a:ext cx="1018952" cy="677149"/>
          </a:xfrm>
          <a:prstGeom prst="rect">
            <a:avLst/>
          </a:prstGeom>
          <a:noFill/>
          <a:ln>
            <a:noFill/>
          </a:ln>
        </p:spPr>
      </p:pic>
      <p:pic>
        <p:nvPicPr>
          <p:cNvPr id="154" name="Google Shape;154;p25"/>
          <p:cNvPicPr preferRelativeResize="0"/>
          <p:nvPr/>
        </p:nvPicPr>
        <p:blipFill>
          <a:blip r:embed="rId4">
            <a:alphaModFix/>
          </a:blip>
          <a:stretch>
            <a:fillRect/>
          </a:stretch>
        </p:blipFill>
        <p:spPr>
          <a:xfrm>
            <a:off x="694425" y="2323900"/>
            <a:ext cx="7091224" cy="2468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ctrTitle"/>
          </p:nvPr>
        </p:nvSpPr>
        <p:spPr>
          <a:xfrm>
            <a:off x="392250" y="1054400"/>
            <a:ext cx="8140800" cy="36651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Windows/Mac: QPalette.Button and QStyle.QWindowsStyle/QStyle.QMacStyle</a:t>
            </a:r>
            <a:endParaRPr sz="2100">
              <a:latin typeface="Montserrat"/>
              <a:ea typeface="Montserrat"/>
              <a:cs typeface="Montserrat"/>
              <a:sym typeface="Montserrat"/>
            </a:endParaRPr>
          </a:p>
          <a:p>
            <a:pPr indent="0" lvl="0" marL="457200" rtl="0" algn="l">
              <a:spcBef>
                <a:spcPts val="0"/>
              </a:spcBef>
              <a:spcAft>
                <a:spcPts val="0"/>
              </a:spcAft>
              <a:buNone/>
            </a:pPr>
            <a:r>
              <a:t/>
            </a:r>
            <a:endParaRPr sz="2100">
              <a:latin typeface="Montserrat"/>
              <a:ea typeface="Montserrat"/>
              <a:cs typeface="Montserrat"/>
              <a:sym typeface="Montserrat"/>
            </a:endParaRPr>
          </a:p>
        </p:txBody>
      </p:sp>
      <p:sp>
        <p:nvSpPr>
          <p:cNvPr id="160" name="Google Shape;160;p26"/>
          <p:cNvSpPr txBox="1"/>
          <p:nvPr/>
        </p:nvSpPr>
        <p:spPr>
          <a:xfrm>
            <a:off x="98250" y="152475"/>
            <a:ext cx="8964000" cy="7230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Montserrat"/>
                <a:ea typeface="Montserrat"/>
                <a:cs typeface="Montserrat"/>
                <a:sym typeface="Montserrat"/>
              </a:rPr>
              <a:t>Note On Session 1</a:t>
            </a:r>
            <a:endParaRPr b="1" sz="2500">
              <a:solidFill>
                <a:srgbClr val="007A7C"/>
              </a:solidFill>
              <a:latin typeface="Montserrat"/>
              <a:ea typeface="Montserrat"/>
              <a:cs typeface="Montserrat"/>
              <a:sym typeface="Montserrat"/>
            </a:endParaRPr>
          </a:p>
        </p:txBody>
      </p:sp>
      <p:pic>
        <p:nvPicPr>
          <p:cNvPr id="161" name="Google Shape;161;p26"/>
          <p:cNvPicPr preferRelativeResize="0"/>
          <p:nvPr/>
        </p:nvPicPr>
        <p:blipFill>
          <a:blip r:embed="rId3">
            <a:alphaModFix/>
          </a:blip>
          <a:stretch>
            <a:fillRect/>
          </a:stretch>
        </p:blipFill>
        <p:spPr>
          <a:xfrm>
            <a:off x="8118674" y="4486100"/>
            <a:ext cx="768412" cy="37333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ctrTitle"/>
          </p:nvPr>
        </p:nvSpPr>
        <p:spPr>
          <a:xfrm>
            <a:off x="392250" y="1054400"/>
            <a:ext cx="8530800" cy="36651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PySide documentation</a:t>
            </a:r>
            <a:endParaRPr sz="2100">
              <a:latin typeface="Montserrat"/>
              <a:ea typeface="Montserrat"/>
              <a:cs typeface="Montserrat"/>
              <a:sym typeface="Montserrat"/>
            </a:endParaRPr>
          </a:p>
          <a:p>
            <a:pPr indent="-361950" lvl="1" marL="914400" rtl="0" algn="l">
              <a:spcBef>
                <a:spcPts val="0"/>
              </a:spcBef>
              <a:spcAft>
                <a:spcPts val="0"/>
              </a:spcAft>
              <a:buSzPts val="2100"/>
              <a:buFont typeface="Montserrat"/>
              <a:buChar char="○"/>
            </a:pPr>
            <a:r>
              <a:rPr lang="en" sz="2100" u="sng">
                <a:solidFill>
                  <a:schemeClr val="hlink"/>
                </a:solidFill>
                <a:latin typeface="Montserrat"/>
                <a:ea typeface="Montserrat"/>
                <a:cs typeface="Montserrat"/>
                <a:sym typeface="Montserrat"/>
                <a:hlinkClick r:id="rId3"/>
              </a:rPr>
              <a:t>https://doc.qt.io/qtforpython/</a:t>
            </a:r>
            <a:endParaRPr sz="2100">
              <a:latin typeface="Montserrat"/>
              <a:ea typeface="Montserrat"/>
              <a:cs typeface="Montserrat"/>
              <a:sym typeface="Montserrat"/>
            </a:endParaRPr>
          </a:p>
          <a:p>
            <a:pPr indent="0" lvl="0" marL="0" rtl="0" algn="l">
              <a:spcBef>
                <a:spcPts val="0"/>
              </a:spcBef>
              <a:spcAft>
                <a:spcPts val="0"/>
              </a:spcAft>
              <a:buNone/>
            </a:pPr>
            <a:r>
              <a:t/>
            </a:r>
            <a:endParaRPr sz="2100">
              <a:latin typeface="Montserrat"/>
              <a:ea typeface="Montserrat"/>
              <a:cs typeface="Montserrat"/>
              <a:sym typeface="Montserrat"/>
            </a:endParaRPr>
          </a:p>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PyQt Documentation:</a:t>
            </a:r>
            <a:endParaRPr sz="2100">
              <a:latin typeface="Montserrat"/>
              <a:ea typeface="Montserrat"/>
              <a:cs typeface="Montserrat"/>
              <a:sym typeface="Montserrat"/>
            </a:endParaRPr>
          </a:p>
          <a:p>
            <a:pPr indent="-361950" lvl="1" marL="914400" rtl="0" algn="l">
              <a:spcBef>
                <a:spcPts val="0"/>
              </a:spcBef>
              <a:spcAft>
                <a:spcPts val="0"/>
              </a:spcAft>
              <a:buSzPts val="2100"/>
              <a:buFont typeface="Montserrat"/>
              <a:buChar char="○"/>
            </a:pPr>
            <a:r>
              <a:rPr lang="en" sz="2100" u="sng">
                <a:solidFill>
                  <a:schemeClr val="hlink"/>
                </a:solidFill>
                <a:latin typeface="Montserrat"/>
                <a:ea typeface="Montserrat"/>
                <a:cs typeface="Montserrat"/>
                <a:sym typeface="Montserrat"/>
                <a:hlinkClick r:id="rId4"/>
              </a:rPr>
              <a:t>https://www.riverbankcomputing.com/software/pyqt/</a:t>
            </a:r>
            <a:endParaRPr sz="2100" u="sng">
              <a:solidFill>
                <a:srgbClr val="D4D4D4"/>
              </a:solidFill>
              <a:highlight>
                <a:srgbClr val="1E1E1E"/>
              </a:highlight>
              <a:latin typeface="Montserrat"/>
              <a:ea typeface="Montserrat"/>
              <a:cs typeface="Montserrat"/>
              <a:sym typeface="Montserrat"/>
            </a:endParaRPr>
          </a:p>
          <a:p>
            <a:pPr indent="0" lvl="0" marL="457200" rtl="0" algn="l">
              <a:spcBef>
                <a:spcPts val="0"/>
              </a:spcBef>
              <a:spcAft>
                <a:spcPts val="0"/>
              </a:spcAft>
              <a:buNone/>
            </a:pPr>
            <a:r>
              <a:t/>
            </a:r>
            <a:endParaRPr sz="2100">
              <a:latin typeface="Montserrat"/>
              <a:ea typeface="Montserrat"/>
              <a:cs typeface="Montserrat"/>
              <a:sym typeface="Montserrat"/>
            </a:endParaRPr>
          </a:p>
        </p:txBody>
      </p:sp>
      <p:sp>
        <p:nvSpPr>
          <p:cNvPr id="167" name="Google Shape;167;p27"/>
          <p:cNvSpPr txBox="1"/>
          <p:nvPr/>
        </p:nvSpPr>
        <p:spPr>
          <a:xfrm>
            <a:off x="98250" y="152475"/>
            <a:ext cx="8964000" cy="7230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Montserrat"/>
                <a:ea typeface="Montserrat"/>
                <a:cs typeface="Montserrat"/>
                <a:sym typeface="Montserrat"/>
              </a:rPr>
              <a:t>Navigating QT Documentation</a:t>
            </a:r>
            <a:endParaRPr b="1" sz="2500">
              <a:solidFill>
                <a:srgbClr val="007A7C"/>
              </a:solidFill>
              <a:latin typeface="Montserrat"/>
              <a:ea typeface="Montserrat"/>
              <a:cs typeface="Montserrat"/>
              <a:sym typeface="Montserrat"/>
            </a:endParaRPr>
          </a:p>
        </p:txBody>
      </p:sp>
      <p:pic>
        <p:nvPicPr>
          <p:cNvPr id="168" name="Google Shape;168;p27"/>
          <p:cNvPicPr preferRelativeResize="0"/>
          <p:nvPr/>
        </p:nvPicPr>
        <p:blipFill>
          <a:blip r:embed="rId5">
            <a:alphaModFix/>
          </a:blip>
          <a:stretch>
            <a:fillRect/>
          </a:stretch>
        </p:blipFill>
        <p:spPr>
          <a:xfrm>
            <a:off x="8118674" y="4486100"/>
            <a:ext cx="768412" cy="37333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ctrTitle"/>
          </p:nvPr>
        </p:nvSpPr>
        <p:spPr>
          <a:xfrm>
            <a:off x="392250" y="1054400"/>
            <a:ext cx="8140800" cy="36651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SzPts val="2100"/>
              <a:buFont typeface="Montserrat"/>
              <a:buChar char="●"/>
            </a:pPr>
            <a:r>
              <a:rPr lang="en" sz="2100">
                <a:latin typeface="Montserrat"/>
                <a:ea typeface="Montserrat"/>
                <a:cs typeface="Montserrat"/>
                <a:sym typeface="Montserrat"/>
              </a:rPr>
              <a:t>Code available at: </a:t>
            </a:r>
            <a:r>
              <a:rPr lang="en" sz="2100" u="sng">
                <a:solidFill>
                  <a:schemeClr val="hlink"/>
                </a:solidFill>
                <a:latin typeface="Montserrat"/>
                <a:ea typeface="Montserrat"/>
                <a:cs typeface="Montserrat"/>
                <a:sym typeface="Montserrat"/>
                <a:hlinkClick r:id="rId3"/>
              </a:rPr>
              <a:t>https://github.com/jessicakoubi/talk_introduction_to_qt/blob/main/src/session_02</a:t>
            </a:r>
            <a:endParaRPr sz="2100">
              <a:latin typeface="Montserrat"/>
              <a:ea typeface="Montserrat"/>
              <a:cs typeface="Montserrat"/>
              <a:sym typeface="Montserrat"/>
            </a:endParaRPr>
          </a:p>
          <a:p>
            <a:pPr indent="0" lvl="0" marL="457200" rtl="0" algn="l">
              <a:spcBef>
                <a:spcPts val="0"/>
              </a:spcBef>
              <a:spcAft>
                <a:spcPts val="0"/>
              </a:spcAft>
              <a:buNone/>
            </a:pPr>
            <a:r>
              <a:t/>
            </a:r>
            <a:endParaRPr sz="2100">
              <a:latin typeface="Montserrat"/>
              <a:ea typeface="Montserrat"/>
              <a:cs typeface="Montserrat"/>
              <a:sym typeface="Montserrat"/>
            </a:endParaRPr>
          </a:p>
        </p:txBody>
      </p:sp>
      <p:sp>
        <p:nvSpPr>
          <p:cNvPr id="174" name="Google Shape;174;p28"/>
          <p:cNvSpPr txBox="1"/>
          <p:nvPr/>
        </p:nvSpPr>
        <p:spPr>
          <a:xfrm>
            <a:off x="98250" y="152475"/>
            <a:ext cx="8964000" cy="723000"/>
          </a:xfrm>
          <a:prstGeom prst="rect">
            <a:avLst/>
          </a:prstGeom>
          <a:solidFill>
            <a:srgbClr val="0F283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Montserrat"/>
                <a:ea typeface="Montserrat"/>
                <a:cs typeface="Montserrat"/>
                <a:sym typeface="Montserrat"/>
              </a:rPr>
              <a:t>Coding time!</a:t>
            </a:r>
            <a:endParaRPr b="1" sz="2500">
              <a:solidFill>
                <a:srgbClr val="007A7C"/>
              </a:solidFill>
              <a:latin typeface="Montserrat"/>
              <a:ea typeface="Montserrat"/>
              <a:cs typeface="Montserrat"/>
              <a:sym typeface="Montserrat"/>
            </a:endParaRPr>
          </a:p>
        </p:txBody>
      </p:sp>
      <p:pic>
        <p:nvPicPr>
          <p:cNvPr id="175" name="Google Shape;175;p28"/>
          <p:cNvPicPr preferRelativeResize="0"/>
          <p:nvPr/>
        </p:nvPicPr>
        <p:blipFill>
          <a:blip r:embed="rId4">
            <a:alphaModFix/>
          </a:blip>
          <a:stretch>
            <a:fillRect/>
          </a:stretch>
        </p:blipFill>
        <p:spPr>
          <a:xfrm>
            <a:off x="8118674" y="4486100"/>
            <a:ext cx="768412" cy="37333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9"/>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181" name="Google Shape;181;p29"/>
          <p:cNvSpPr txBox="1"/>
          <p:nvPr/>
        </p:nvSpPr>
        <p:spPr>
          <a:xfrm>
            <a:off x="2051550" y="1900499"/>
            <a:ext cx="5040900" cy="134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800">
                <a:solidFill>
                  <a:srgbClr val="007A7C"/>
                </a:solidFill>
                <a:latin typeface="Montserrat"/>
                <a:ea typeface="Montserrat"/>
                <a:cs typeface="Montserrat"/>
                <a:sym typeface="Montserrat"/>
              </a:rPr>
              <a:t>Q&amp;A</a:t>
            </a:r>
            <a:endParaRPr sz="6000">
              <a:solidFill>
                <a:srgbClr val="007A7C"/>
              </a:solidFill>
              <a:latin typeface="Montserrat"/>
              <a:ea typeface="Montserrat"/>
              <a:cs typeface="Montserrat"/>
              <a:sym typeface="Montserrat"/>
            </a:endParaRPr>
          </a:p>
          <a:p>
            <a:pPr indent="0" lvl="0" marL="0" rtl="0" algn="l">
              <a:spcBef>
                <a:spcPts val="0"/>
              </a:spcBef>
              <a:spcAft>
                <a:spcPts val="0"/>
              </a:spcAft>
              <a:buNone/>
            </a:pPr>
            <a:r>
              <a:t/>
            </a:r>
            <a:endParaRPr sz="6000">
              <a:solidFill>
                <a:srgbClr val="007A7C"/>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p:txBody>
      </p:sp>
      <p:pic>
        <p:nvPicPr>
          <p:cNvPr id="182" name="Google Shape;182;p29"/>
          <p:cNvPicPr preferRelativeResize="0"/>
          <p:nvPr/>
        </p:nvPicPr>
        <p:blipFill>
          <a:blip r:embed="rId4">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type="ctrTitle"/>
          </p:nvPr>
        </p:nvSpPr>
        <p:spPr>
          <a:xfrm>
            <a:off x="1779600" y="1743950"/>
            <a:ext cx="8140800" cy="36651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5700">
                <a:latin typeface="Montserrat"/>
                <a:ea typeface="Montserrat"/>
                <a:cs typeface="Montserrat"/>
                <a:sym typeface="Montserrat"/>
              </a:rPr>
              <a:t>Thank you !</a:t>
            </a:r>
            <a:endParaRPr i="1" sz="5700">
              <a:solidFill>
                <a:srgbClr val="000000"/>
              </a:solidFill>
              <a:latin typeface="Montserrat"/>
              <a:ea typeface="Montserrat"/>
              <a:cs typeface="Montserrat"/>
              <a:sym typeface="Montserrat"/>
            </a:endParaRPr>
          </a:p>
        </p:txBody>
      </p:sp>
      <p:pic>
        <p:nvPicPr>
          <p:cNvPr id="188" name="Google Shape;188;p30"/>
          <p:cNvPicPr preferRelativeResize="0"/>
          <p:nvPr/>
        </p:nvPicPr>
        <p:blipFill>
          <a:blip r:embed="rId3">
            <a:alphaModFix/>
          </a:blip>
          <a:stretch>
            <a:fillRect/>
          </a:stretch>
        </p:blipFill>
        <p:spPr>
          <a:xfrm>
            <a:off x="8001850" y="4387000"/>
            <a:ext cx="1018952" cy="6771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1"/>
          <p:cNvSpPr txBox="1"/>
          <p:nvPr>
            <p:ph type="ctrTitle"/>
          </p:nvPr>
        </p:nvSpPr>
        <p:spPr>
          <a:xfrm>
            <a:off x="193350" y="55875"/>
            <a:ext cx="9144000" cy="76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solidFill>
                  <a:srgbClr val="4C4C4B"/>
                </a:solidFill>
                <a:latin typeface="Montserrat"/>
                <a:ea typeface="Montserrat"/>
                <a:cs typeface="Montserrat"/>
                <a:sym typeface="Montserrat"/>
              </a:rPr>
              <a:t>Stay Connected </a:t>
            </a:r>
            <a:endParaRPr sz="3600">
              <a:solidFill>
                <a:srgbClr val="535353"/>
              </a:solidFill>
              <a:latin typeface="Montserrat"/>
              <a:ea typeface="Montserrat"/>
              <a:cs typeface="Montserrat"/>
              <a:sym typeface="Montserrat"/>
            </a:endParaRPr>
          </a:p>
        </p:txBody>
      </p:sp>
      <p:sp>
        <p:nvSpPr>
          <p:cNvPr id="194" name="Google Shape;194;p31"/>
          <p:cNvSpPr txBox="1"/>
          <p:nvPr/>
        </p:nvSpPr>
        <p:spPr>
          <a:xfrm>
            <a:off x="48625" y="821175"/>
            <a:ext cx="3721500" cy="1687800"/>
          </a:xfrm>
          <a:prstGeom prst="rect">
            <a:avLst/>
          </a:prstGeom>
          <a:solidFill>
            <a:srgbClr val="777777"/>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rgbClr val="F8F8F8"/>
              </a:solidFill>
              <a:latin typeface="Montserrat"/>
              <a:ea typeface="Montserrat"/>
              <a:cs typeface="Montserrat"/>
              <a:sym typeface="Montserrat"/>
            </a:endParaRPr>
          </a:p>
        </p:txBody>
      </p:sp>
      <p:sp>
        <p:nvSpPr>
          <p:cNvPr id="195" name="Google Shape;195;p31"/>
          <p:cNvSpPr txBox="1"/>
          <p:nvPr/>
        </p:nvSpPr>
        <p:spPr>
          <a:xfrm>
            <a:off x="4987500" y="929000"/>
            <a:ext cx="3863700" cy="3972000"/>
          </a:xfrm>
          <a:prstGeom prst="rect">
            <a:avLst/>
          </a:prstGeom>
          <a:solidFill>
            <a:srgbClr val="F3F3F3"/>
          </a:solid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007A7C"/>
              </a:buClr>
              <a:buSzPts val="1800"/>
              <a:buFont typeface="Montserrat"/>
              <a:buChar char="●"/>
            </a:pPr>
            <a:r>
              <a:rPr lang="en" sz="1800">
                <a:solidFill>
                  <a:srgbClr val="007A7C"/>
                </a:solidFill>
                <a:latin typeface="Montserrat"/>
                <a:ea typeface="Montserrat"/>
                <a:cs typeface="Montserrat"/>
                <a:sym typeface="Montserrat"/>
              </a:rPr>
              <a:t>Next session on February 8th 2022 at 21:00 ET</a:t>
            </a:r>
            <a:endParaRPr sz="1800">
              <a:solidFill>
                <a:srgbClr val="007A7C"/>
              </a:solidFill>
              <a:latin typeface="Montserrat"/>
              <a:ea typeface="Montserrat"/>
              <a:cs typeface="Montserrat"/>
              <a:sym typeface="Montserrat"/>
            </a:endParaRPr>
          </a:p>
          <a:p>
            <a:pPr indent="0" lvl="0" marL="457200" rtl="0" algn="l">
              <a:spcBef>
                <a:spcPts val="0"/>
              </a:spcBef>
              <a:spcAft>
                <a:spcPts val="0"/>
              </a:spcAft>
              <a:buNone/>
            </a:pPr>
            <a:r>
              <a:t/>
            </a:r>
            <a:endParaRPr sz="1800">
              <a:solidFill>
                <a:srgbClr val="007A7C"/>
              </a:solidFill>
              <a:latin typeface="Montserrat"/>
              <a:ea typeface="Montserrat"/>
              <a:cs typeface="Montserrat"/>
              <a:sym typeface="Montserrat"/>
            </a:endParaRPr>
          </a:p>
          <a:p>
            <a:pPr indent="-342900" lvl="0" marL="457200" rtl="0" algn="l">
              <a:spcBef>
                <a:spcPts val="0"/>
              </a:spcBef>
              <a:spcAft>
                <a:spcPts val="0"/>
              </a:spcAft>
              <a:buClr>
                <a:srgbClr val="007A7C"/>
              </a:buClr>
              <a:buSzPts val="1800"/>
              <a:buFont typeface="Montserrat"/>
              <a:buChar char="●"/>
            </a:pPr>
            <a:r>
              <a:rPr lang="en" sz="1800">
                <a:solidFill>
                  <a:srgbClr val="007A7C"/>
                </a:solidFill>
                <a:latin typeface="Montserrat"/>
                <a:ea typeface="Montserrat"/>
                <a:cs typeface="Montserrat"/>
                <a:sym typeface="Montserrat"/>
              </a:rPr>
              <a:t>Find more resources related to this talk on </a:t>
            </a:r>
            <a:r>
              <a:rPr lang="en" sz="1800" u="sng">
                <a:solidFill>
                  <a:schemeClr val="hlink"/>
                </a:solidFill>
                <a:latin typeface="Montserrat"/>
                <a:ea typeface="Montserrat"/>
                <a:cs typeface="Montserrat"/>
                <a:sym typeface="Montserrat"/>
                <a:hlinkClick r:id="rId3"/>
              </a:rPr>
              <a:t>github.com/WomenWhoCode/WWCodePython</a:t>
            </a:r>
            <a:endParaRPr sz="1800">
              <a:solidFill>
                <a:srgbClr val="007A7C"/>
              </a:solidFill>
              <a:latin typeface="Montserrat"/>
              <a:ea typeface="Montserrat"/>
              <a:cs typeface="Montserrat"/>
              <a:sym typeface="Montserrat"/>
            </a:endParaRPr>
          </a:p>
          <a:p>
            <a:pPr indent="0" lvl="0" marL="0" rtl="0" algn="l">
              <a:spcBef>
                <a:spcPts val="0"/>
              </a:spcBef>
              <a:spcAft>
                <a:spcPts val="0"/>
              </a:spcAft>
              <a:buNone/>
            </a:pPr>
            <a:r>
              <a:t/>
            </a:r>
            <a:endParaRPr sz="1800">
              <a:solidFill>
                <a:srgbClr val="007A7C"/>
              </a:solidFill>
              <a:latin typeface="Montserrat"/>
              <a:ea typeface="Montserrat"/>
              <a:cs typeface="Montserrat"/>
              <a:sym typeface="Montserrat"/>
            </a:endParaRPr>
          </a:p>
          <a:p>
            <a:pPr indent="-342900" lvl="0" marL="457200" rtl="0" algn="l">
              <a:spcBef>
                <a:spcPts val="0"/>
              </a:spcBef>
              <a:spcAft>
                <a:spcPts val="0"/>
              </a:spcAft>
              <a:buClr>
                <a:srgbClr val="007A7C"/>
              </a:buClr>
              <a:buSzPts val="1800"/>
              <a:buFont typeface="Montserrat"/>
              <a:buChar char="●"/>
            </a:pPr>
            <a:r>
              <a:rPr lang="en" sz="1800">
                <a:solidFill>
                  <a:srgbClr val="007A7C"/>
                </a:solidFill>
                <a:latin typeface="Montserrat"/>
                <a:ea typeface="Montserrat"/>
                <a:cs typeface="Montserrat"/>
                <a:sym typeface="Montserrat"/>
              </a:rPr>
              <a:t>For additional questions, email me at </a:t>
            </a:r>
            <a:r>
              <a:rPr lang="en" sz="1800" u="sng">
                <a:solidFill>
                  <a:schemeClr val="hlink"/>
                </a:solidFill>
                <a:latin typeface="Montserrat"/>
                <a:ea typeface="Montserrat"/>
                <a:cs typeface="Montserrat"/>
                <a:sym typeface="Montserrat"/>
                <a:hlinkClick r:id="rId4"/>
              </a:rPr>
              <a:t>jessica.koubi@gmail.com</a:t>
            </a:r>
            <a:endParaRPr sz="1800">
              <a:solidFill>
                <a:srgbClr val="007A7C"/>
              </a:solidFill>
              <a:latin typeface="Montserrat"/>
              <a:ea typeface="Montserrat"/>
              <a:cs typeface="Montserrat"/>
              <a:sym typeface="Montserrat"/>
            </a:endParaRPr>
          </a:p>
        </p:txBody>
      </p:sp>
      <p:pic>
        <p:nvPicPr>
          <p:cNvPr id="196" name="Google Shape;196;p31"/>
          <p:cNvPicPr preferRelativeResize="0"/>
          <p:nvPr/>
        </p:nvPicPr>
        <p:blipFill>
          <a:blip r:embed="rId5">
            <a:alphaModFix/>
          </a:blip>
          <a:stretch>
            <a:fillRect/>
          </a:stretch>
        </p:blipFill>
        <p:spPr>
          <a:xfrm>
            <a:off x="269550" y="1081399"/>
            <a:ext cx="3783051" cy="37830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pic>
        <p:nvPicPr>
          <p:cNvPr id="66" name="Google Shape;66;p15"/>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67" name="Google Shape;67;p15"/>
          <p:cNvSpPr/>
          <p:nvPr/>
        </p:nvSpPr>
        <p:spPr>
          <a:xfrm>
            <a:off x="627600" y="255075"/>
            <a:ext cx="8516400" cy="2542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Mission</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rPr lang="en" sz="3000">
                <a:solidFill>
                  <a:schemeClr val="dk1"/>
                </a:solidFill>
                <a:latin typeface="Montserrat"/>
                <a:ea typeface="Montserrat"/>
                <a:cs typeface="Montserrat"/>
                <a:sym typeface="Montserrat"/>
              </a:rPr>
              <a:t>Inspiring women to </a:t>
            </a:r>
            <a:endParaRPr sz="30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rPr lang="en" sz="3000">
                <a:solidFill>
                  <a:schemeClr val="dk1"/>
                </a:solidFill>
                <a:latin typeface="Montserrat"/>
                <a:ea typeface="Montserrat"/>
                <a:cs typeface="Montserrat"/>
                <a:sym typeface="Montserrat"/>
              </a:rPr>
              <a:t>excel in technology </a:t>
            </a:r>
            <a:endParaRPr sz="30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rPr lang="en" sz="3000">
                <a:solidFill>
                  <a:schemeClr val="dk1"/>
                </a:solidFill>
                <a:latin typeface="Montserrat"/>
                <a:ea typeface="Montserrat"/>
                <a:cs typeface="Montserrat"/>
                <a:sym typeface="Montserrat"/>
              </a:rPr>
              <a:t>careers.</a:t>
            </a:r>
            <a:r>
              <a:rPr b="1" lang="en" sz="3000">
                <a:solidFill>
                  <a:schemeClr val="dk1"/>
                </a:solidFill>
                <a:latin typeface="Montserrat"/>
                <a:ea typeface="Montserrat"/>
                <a:cs typeface="Montserrat"/>
                <a:sym typeface="Montserrat"/>
              </a:rPr>
              <a:t> </a:t>
            </a:r>
            <a:endParaRPr b="1" sz="30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Font typeface="Arial"/>
              <a:buNone/>
            </a:pPr>
            <a:r>
              <a:t/>
            </a:r>
            <a:endParaRPr b="1"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68" name="Google Shape;68;p15"/>
          <p:cNvPicPr preferRelativeResize="0"/>
          <p:nvPr/>
        </p:nvPicPr>
        <p:blipFill>
          <a:blip r:embed="rId4">
            <a:alphaModFix/>
          </a:blip>
          <a:stretch>
            <a:fillRect/>
          </a:stretch>
        </p:blipFill>
        <p:spPr>
          <a:xfrm>
            <a:off x="6024175" y="-127950"/>
            <a:ext cx="3119825" cy="5334675"/>
          </a:xfrm>
          <a:prstGeom prst="rect">
            <a:avLst/>
          </a:prstGeom>
          <a:noFill/>
          <a:ln>
            <a:noFill/>
          </a:ln>
        </p:spPr>
      </p:pic>
      <p:pic>
        <p:nvPicPr>
          <p:cNvPr id="69" name="Google Shape;69;p15"/>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6"/>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75" name="Google Shape;75;p16"/>
          <p:cNvSpPr/>
          <p:nvPr/>
        </p:nvSpPr>
        <p:spPr>
          <a:xfrm>
            <a:off x="260825" y="263600"/>
            <a:ext cx="5565000" cy="2542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Vision </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3000">
                <a:solidFill>
                  <a:schemeClr val="dk1"/>
                </a:solidFill>
                <a:latin typeface="Montserrat"/>
                <a:ea typeface="Montserrat"/>
                <a:cs typeface="Montserrat"/>
                <a:sym typeface="Montserrat"/>
              </a:rPr>
              <a:t>A world where diverse women are better represented as engineers and tech leaders </a:t>
            </a:r>
            <a:endParaRPr sz="30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76" name="Google Shape;76;p16"/>
          <p:cNvPicPr preferRelativeResize="0"/>
          <p:nvPr/>
        </p:nvPicPr>
        <p:blipFill>
          <a:blip r:embed="rId4">
            <a:alphaModFix/>
          </a:blip>
          <a:stretch>
            <a:fillRect/>
          </a:stretch>
        </p:blipFill>
        <p:spPr>
          <a:xfrm>
            <a:off x="6327225" y="-53750"/>
            <a:ext cx="2891150" cy="5197250"/>
          </a:xfrm>
          <a:prstGeom prst="rect">
            <a:avLst/>
          </a:prstGeom>
          <a:noFill/>
          <a:ln>
            <a:noFill/>
          </a:ln>
        </p:spPr>
      </p:pic>
      <p:pic>
        <p:nvPicPr>
          <p:cNvPr id="77" name="Google Shape;77;p16"/>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83" name="Google Shape;83;p17"/>
          <p:cNvSpPr/>
          <p:nvPr/>
        </p:nvSpPr>
        <p:spPr>
          <a:xfrm>
            <a:off x="260825" y="263600"/>
            <a:ext cx="5611500" cy="36189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Target </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2500">
                <a:solidFill>
                  <a:schemeClr val="dk1"/>
                </a:solidFill>
                <a:latin typeface="Montserrat"/>
                <a:ea typeface="Montserrat"/>
                <a:cs typeface="Montserrat"/>
                <a:sym typeface="Montserrat"/>
              </a:rPr>
              <a:t>Engineers with two or more years of experience looking for support and resources to strengthen their influence and levelup in their careers.</a:t>
            </a:r>
            <a:endParaRPr sz="35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84" name="Google Shape;84;p17"/>
          <p:cNvPicPr preferRelativeResize="0"/>
          <p:nvPr/>
        </p:nvPicPr>
        <p:blipFill>
          <a:blip r:embed="rId4">
            <a:alphaModFix/>
          </a:blip>
          <a:stretch>
            <a:fillRect/>
          </a:stretch>
        </p:blipFill>
        <p:spPr>
          <a:xfrm>
            <a:off x="6176923" y="-53750"/>
            <a:ext cx="2975952" cy="5197250"/>
          </a:xfrm>
          <a:prstGeom prst="rect">
            <a:avLst/>
          </a:prstGeom>
          <a:noFill/>
          <a:ln>
            <a:noFill/>
          </a:ln>
        </p:spPr>
      </p:pic>
      <p:pic>
        <p:nvPicPr>
          <p:cNvPr id="85" name="Google Shape;85;p17"/>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8"/>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pic>
        <p:nvPicPr>
          <p:cNvPr descr="16087770332_3bddb1d302_c.jpg" id="91" name="Google Shape;91;p18"/>
          <p:cNvPicPr preferRelativeResize="0"/>
          <p:nvPr/>
        </p:nvPicPr>
        <p:blipFill rotWithShape="1">
          <a:blip r:embed="rId4">
            <a:alphaModFix/>
          </a:blip>
          <a:srcRect b="0" l="22455" r="26451" t="0"/>
          <a:stretch/>
        </p:blipFill>
        <p:spPr>
          <a:xfrm>
            <a:off x="4583475" y="0"/>
            <a:ext cx="4636724" cy="5143500"/>
          </a:xfrm>
          <a:prstGeom prst="rect">
            <a:avLst/>
          </a:prstGeom>
          <a:noFill/>
          <a:ln>
            <a:noFill/>
          </a:ln>
        </p:spPr>
      </p:pic>
      <p:sp>
        <p:nvSpPr>
          <p:cNvPr id="92" name="Google Shape;92;p18"/>
          <p:cNvSpPr txBox="1"/>
          <p:nvPr/>
        </p:nvSpPr>
        <p:spPr>
          <a:xfrm>
            <a:off x="129625" y="116106"/>
            <a:ext cx="4406700" cy="35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0">
                <a:solidFill>
                  <a:srgbClr val="007A7C"/>
                </a:solidFill>
                <a:latin typeface="Montserrat"/>
                <a:ea typeface="Montserrat"/>
                <a:cs typeface="Montserrat"/>
                <a:sym typeface="Montserrat"/>
              </a:rPr>
              <a:t>290,000</a:t>
            </a:r>
            <a:endParaRPr sz="6000">
              <a:solidFill>
                <a:srgbClr val="007A7C"/>
              </a:solidFill>
              <a:latin typeface="Montserrat"/>
              <a:ea typeface="Montserrat"/>
              <a:cs typeface="Montserrat"/>
              <a:sym typeface="Montserrat"/>
            </a:endParaRPr>
          </a:p>
          <a:p>
            <a:pPr indent="0" lvl="0" marL="0" rtl="0" algn="l">
              <a:spcBef>
                <a:spcPts val="0"/>
              </a:spcBef>
              <a:spcAft>
                <a:spcPts val="0"/>
              </a:spcAft>
              <a:buNone/>
            </a:pPr>
            <a:r>
              <a:rPr lang="en" sz="3600">
                <a:latin typeface="Montserrat"/>
                <a:ea typeface="Montserrat"/>
                <a:cs typeface="Montserrat"/>
                <a:sym typeface="Montserrat"/>
              </a:rPr>
              <a:t>Members</a:t>
            </a:r>
            <a:endParaRPr sz="3600">
              <a:solidFill>
                <a:srgbClr val="535353"/>
              </a:solidFill>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70 networks in 20 countries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122+ countries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14K+ events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$1025 daily Conference tickets</a:t>
            </a:r>
            <a:endParaRPr sz="2200">
              <a:latin typeface="Montserrat"/>
              <a:ea typeface="Montserrat"/>
              <a:cs typeface="Montserrat"/>
              <a:sym typeface="Montserrat"/>
            </a:endParaRPr>
          </a:p>
          <a:p>
            <a:pPr indent="0" lvl="0" marL="0" rtl="0" algn="l">
              <a:spcBef>
                <a:spcPts val="0"/>
              </a:spcBef>
              <a:spcAft>
                <a:spcPts val="0"/>
              </a:spcAft>
              <a:buNone/>
            </a:pPr>
            <a:r>
              <a:rPr lang="en" sz="2200">
                <a:solidFill>
                  <a:srgbClr val="000000"/>
                </a:solidFill>
                <a:latin typeface="Montserrat"/>
                <a:ea typeface="Montserrat"/>
                <a:cs typeface="Montserrat"/>
                <a:sym typeface="Montserrat"/>
              </a:rPr>
              <a:t>$2M Scholarships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Access to </a:t>
            </a:r>
            <a:r>
              <a:rPr lang="en" sz="2200" u="sng">
                <a:solidFill>
                  <a:srgbClr val="0097A7"/>
                </a:solidFill>
                <a:latin typeface="Montserrat"/>
                <a:ea typeface="Montserrat"/>
                <a:cs typeface="Montserrat"/>
                <a:sym typeface="Montserrat"/>
                <a:hlinkClick r:id="rId5">
                  <a:extLst>
                    <a:ext uri="{A12FA001-AC4F-418D-AE19-62706E023703}">
                      <ahyp:hlinkClr val="tx"/>
                    </a:ext>
                  </a:extLst>
                </a:hlinkClick>
              </a:rPr>
              <a:t>jobs</a:t>
            </a:r>
            <a:r>
              <a:rPr lang="en" sz="2200">
                <a:latin typeface="Montserrat"/>
                <a:ea typeface="Montserrat"/>
                <a:cs typeface="Montserrat"/>
                <a:sym typeface="Montserrat"/>
              </a:rPr>
              <a:t> + </a:t>
            </a:r>
            <a:r>
              <a:rPr lang="en" sz="2200" u="sng">
                <a:solidFill>
                  <a:srgbClr val="0097A7"/>
                </a:solidFill>
                <a:latin typeface="Montserrat"/>
                <a:ea typeface="Montserrat"/>
                <a:cs typeface="Montserrat"/>
                <a:sym typeface="Montserrat"/>
                <a:hlinkClick r:id="rId6">
                  <a:extLst>
                    <a:ext uri="{A12FA001-AC4F-418D-AE19-62706E023703}">
                      <ahyp:hlinkClr val="tx"/>
                    </a:ext>
                  </a:extLst>
                </a:hlinkClick>
              </a:rPr>
              <a:t>resources</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Infinite connections</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p:txBody>
      </p:sp>
      <p:pic>
        <p:nvPicPr>
          <p:cNvPr id="93" name="Google Shape;93;p18"/>
          <p:cNvPicPr preferRelativeResize="0"/>
          <p:nvPr/>
        </p:nvPicPr>
        <p:blipFill>
          <a:blip r:embed="rId7">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9"/>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99" name="Google Shape;99;p19"/>
          <p:cNvSpPr/>
          <p:nvPr/>
        </p:nvSpPr>
        <p:spPr>
          <a:xfrm>
            <a:off x="266700" y="270863"/>
            <a:ext cx="4683600" cy="1661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OUR MOVEMENT </a:t>
            </a:r>
            <a:endParaRPr sz="2400">
              <a:solidFill>
                <a:srgbClr val="007A7C"/>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2400">
              <a:solidFill>
                <a:srgbClr val="007A7C"/>
              </a:solidFill>
              <a:latin typeface="Montserrat"/>
              <a:ea typeface="Montserrat"/>
              <a:cs typeface="Montserrat"/>
              <a:sym typeface="Montserrat"/>
            </a:endParaRPr>
          </a:p>
          <a:p>
            <a:pPr indent="0" lvl="0" marL="0" marR="0" rtl="0" algn="l">
              <a:lnSpc>
                <a:spcPct val="100000"/>
              </a:lnSpc>
              <a:spcBef>
                <a:spcPts val="0"/>
              </a:spcBef>
              <a:spcAft>
                <a:spcPts val="0"/>
              </a:spcAft>
              <a:buNone/>
            </a:pPr>
            <a:r>
              <a:rPr lang="en" sz="2500">
                <a:latin typeface="Montserrat"/>
                <a:ea typeface="Montserrat"/>
                <a:cs typeface="Montserrat"/>
                <a:sym typeface="Montserrat"/>
              </a:rPr>
              <a:t>As the world changes, we can be a connecting force that creates a sense of belonging while the world is being asked to isolate. </a:t>
            </a:r>
            <a:endParaRPr b="1" sz="25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pic>
        <p:nvPicPr>
          <p:cNvPr id="100" name="Google Shape;100;p19"/>
          <p:cNvPicPr preferRelativeResize="0"/>
          <p:nvPr/>
        </p:nvPicPr>
        <p:blipFill rotWithShape="1">
          <a:blip r:embed="rId4">
            <a:alphaModFix/>
          </a:blip>
          <a:srcRect b="0" l="21755" r="35027" t="0"/>
          <a:stretch/>
        </p:blipFill>
        <p:spPr>
          <a:xfrm>
            <a:off x="6150003" y="-53750"/>
            <a:ext cx="2993997" cy="5197250"/>
          </a:xfrm>
          <a:prstGeom prst="rect">
            <a:avLst/>
          </a:prstGeom>
          <a:noFill/>
          <a:ln>
            <a:noFill/>
          </a:ln>
        </p:spPr>
      </p:pic>
      <p:pic>
        <p:nvPicPr>
          <p:cNvPr id="101" name="Google Shape;101;p19"/>
          <p:cNvPicPr preferRelativeResize="0"/>
          <p:nvPr/>
        </p:nvPicPr>
        <p:blipFill>
          <a:blip r:embed="rId5">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20"/>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107" name="Google Shape;107;p20"/>
          <p:cNvSpPr/>
          <p:nvPr/>
        </p:nvSpPr>
        <p:spPr>
          <a:xfrm>
            <a:off x="1749750" y="61725"/>
            <a:ext cx="5644500" cy="778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4800">
                <a:solidFill>
                  <a:srgbClr val="007A7C"/>
                </a:solidFill>
                <a:latin typeface="Montserrat"/>
                <a:ea typeface="Montserrat"/>
                <a:cs typeface="Montserrat"/>
                <a:sym typeface="Montserrat"/>
              </a:rPr>
              <a:t>Code of Conduct</a:t>
            </a:r>
            <a:endParaRPr sz="4800">
              <a:solidFill>
                <a:srgbClr val="007A7C"/>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3500">
              <a:solidFill>
                <a:schemeClr val="dk1"/>
              </a:solidFill>
              <a:latin typeface="Montserrat"/>
              <a:ea typeface="Montserrat"/>
              <a:cs typeface="Montserrat"/>
              <a:sym typeface="Montserrat"/>
            </a:endParaRPr>
          </a:p>
          <a:p>
            <a:pPr indent="0" lvl="0" marL="0" rtl="0" algn="ctr">
              <a:spcBef>
                <a:spcPts val="0"/>
              </a:spcBef>
              <a:spcAft>
                <a:spcPts val="0"/>
              </a:spcAft>
              <a:buNone/>
            </a:pPr>
            <a:r>
              <a:t/>
            </a:r>
            <a:endParaRPr sz="4000">
              <a:latin typeface="Montserrat"/>
              <a:ea typeface="Montserrat"/>
              <a:cs typeface="Montserrat"/>
              <a:sym typeface="Montserrat"/>
            </a:endParaRPr>
          </a:p>
          <a:p>
            <a:pPr indent="0" lvl="0" marL="0" rtl="0" algn="l">
              <a:spcBef>
                <a:spcPts val="0"/>
              </a:spcBef>
              <a:spcAft>
                <a:spcPts val="0"/>
              </a:spcAft>
              <a:buNone/>
            </a:pPr>
            <a:r>
              <a:t/>
            </a:r>
            <a:endParaRPr sz="3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1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1" sz="3600">
              <a:solidFill>
                <a:srgbClr val="007A7C"/>
              </a:solidFill>
              <a:latin typeface="Montserrat"/>
              <a:ea typeface="Montserrat"/>
              <a:cs typeface="Montserrat"/>
              <a:sym typeface="Montserrat"/>
            </a:endParaRPr>
          </a:p>
        </p:txBody>
      </p:sp>
      <p:sp>
        <p:nvSpPr>
          <p:cNvPr id="108" name="Google Shape;108;p20"/>
          <p:cNvSpPr txBox="1"/>
          <p:nvPr/>
        </p:nvSpPr>
        <p:spPr>
          <a:xfrm>
            <a:off x="345375" y="565899"/>
            <a:ext cx="8531400" cy="4308000"/>
          </a:xfrm>
          <a:prstGeom prst="rect">
            <a:avLst/>
          </a:prstGeom>
          <a:noFill/>
          <a:ln>
            <a:noFill/>
          </a:ln>
        </p:spPr>
        <p:txBody>
          <a:bodyPr anchorCtr="0" anchor="ctr" bIns="91425" lIns="91425" spcFirstLastPara="1" rIns="91425" wrap="square" tIns="91425">
            <a:noAutofit/>
          </a:bodyPr>
          <a:lstStyle/>
          <a:p>
            <a:pPr indent="0" lvl="0" marL="0" rtl="0" algn="ctr">
              <a:lnSpc>
                <a:spcPct val="120000"/>
              </a:lnSpc>
              <a:spcBef>
                <a:spcPts val="2400"/>
              </a:spcBef>
              <a:spcAft>
                <a:spcPts val="0"/>
              </a:spcAft>
              <a:buNone/>
            </a:pPr>
            <a:r>
              <a:rPr b="1" lang="en" sz="1500">
                <a:solidFill>
                  <a:srgbClr val="007A7B"/>
                </a:solidFill>
                <a:latin typeface="Montserrat"/>
                <a:ea typeface="Montserrat"/>
                <a:cs typeface="Montserrat"/>
                <a:sym typeface="Montserrat"/>
              </a:rPr>
              <a:t>WWCode is an inclusive community</a:t>
            </a:r>
            <a:r>
              <a:rPr lang="en" sz="1500">
                <a:solidFill>
                  <a:srgbClr val="333333"/>
                </a:solidFill>
                <a:latin typeface="Montserrat"/>
                <a:ea typeface="Montserrat"/>
                <a:cs typeface="Montserrat"/>
                <a:sym typeface="Montserrat"/>
              </a:rPr>
              <a:t>, dedicated to providing an empowering experience for everyone who participates in or supports our community, regardless of gender, gender identity and expression, sexual orientation, ability, physical appearance, body size, race, ethnicity, age, religion, socioeconomic status</a:t>
            </a:r>
            <a:r>
              <a:rPr lang="en" sz="1500">
                <a:solidFill>
                  <a:srgbClr val="000000"/>
                </a:solidFill>
                <a:latin typeface="Montserrat"/>
                <a:ea typeface="Montserrat"/>
                <a:cs typeface="Montserrat"/>
                <a:sym typeface="Montserrat"/>
              </a:rPr>
              <a:t>, caste, creed, political affiliation, or preferred programming language(s). </a:t>
            </a:r>
            <a:endParaRPr sz="1500">
              <a:solidFill>
                <a:srgbClr val="000000"/>
              </a:solidFill>
              <a:latin typeface="Montserrat"/>
              <a:ea typeface="Montserrat"/>
              <a:cs typeface="Montserrat"/>
              <a:sym typeface="Montserrat"/>
            </a:endParaRPr>
          </a:p>
          <a:p>
            <a:pPr indent="0" lvl="0" marL="0" rtl="0" algn="ctr">
              <a:lnSpc>
                <a:spcPct val="120000"/>
              </a:lnSpc>
              <a:spcBef>
                <a:spcPts val="2400"/>
              </a:spcBef>
              <a:spcAft>
                <a:spcPts val="0"/>
              </a:spcAft>
              <a:buNone/>
            </a:pPr>
            <a:r>
              <a:rPr lang="en" sz="1500">
                <a:solidFill>
                  <a:srgbClr val="000000"/>
                </a:solidFill>
                <a:latin typeface="Montserrat"/>
                <a:ea typeface="Montserrat"/>
                <a:cs typeface="Montserrat"/>
                <a:sym typeface="Montserrat"/>
              </a:rPr>
              <a:t>Our events are intended to inspire women to excel in technology careers, and anyone who is there for this purpose is welcome. W</a:t>
            </a:r>
            <a:r>
              <a:rPr lang="en" sz="1500">
                <a:solidFill>
                  <a:srgbClr val="333333"/>
                </a:solidFill>
                <a:latin typeface="Montserrat"/>
                <a:ea typeface="Montserrat"/>
                <a:cs typeface="Montserrat"/>
                <a:sym typeface="Montserrat"/>
              </a:rPr>
              <a:t>e do not tolerate harassment of members in any form. Our </a:t>
            </a:r>
            <a:r>
              <a:rPr lang="en" sz="1500">
                <a:solidFill>
                  <a:srgbClr val="4078C0"/>
                </a:solidFill>
                <a:uFill>
                  <a:noFill/>
                </a:uFill>
                <a:latin typeface="Montserrat"/>
                <a:ea typeface="Montserrat"/>
                <a:cs typeface="Montserrat"/>
                <a:sym typeface="Montserrat"/>
                <a:hlinkClick r:id="rId4">
                  <a:extLst>
                    <a:ext uri="{A12FA001-AC4F-418D-AE19-62706E023703}">
                      <ahyp:hlinkClr val="tx"/>
                    </a:ext>
                  </a:extLst>
                </a:hlinkClick>
              </a:rPr>
              <a:t>Code of Conduct</a:t>
            </a:r>
            <a:r>
              <a:rPr lang="en" sz="1500">
                <a:solidFill>
                  <a:srgbClr val="333333"/>
                </a:solidFill>
                <a:latin typeface="Montserrat"/>
                <a:ea typeface="Montserrat"/>
                <a:cs typeface="Montserrat"/>
                <a:sym typeface="Montserrat"/>
              </a:rPr>
              <a:t> applies to all WWCode events and online communities. </a:t>
            </a:r>
            <a:endParaRPr sz="1500">
              <a:solidFill>
                <a:srgbClr val="333333"/>
              </a:solidFill>
              <a:latin typeface="Montserrat"/>
              <a:ea typeface="Montserrat"/>
              <a:cs typeface="Montserrat"/>
              <a:sym typeface="Montserrat"/>
            </a:endParaRPr>
          </a:p>
          <a:p>
            <a:pPr indent="0" lvl="0" marL="0" rtl="0" algn="ctr">
              <a:lnSpc>
                <a:spcPct val="120000"/>
              </a:lnSpc>
              <a:spcBef>
                <a:spcPts val="2400"/>
              </a:spcBef>
              <a:spcAft>
                <a:spcPts val="1200"/>
              </a:spcAft>
              <a:buNone/>
            </a:pPr>
            <a:r>
              <a:rPr lang="en" sz="1500">
                <a:solidFill>
                  <a:srgbClr val="2E3E48"/>
                </a:solidFill>
                <a:latin typeface="Montserrat"/>
                <a:ea typeface="Montserrat"/>
                <a:cs typeface="Montserrat"/>
                <a:sym typeface="Montserrat"/>
              </a:rPr>
              <a:t>Read the full version and access our incident report form at </a:t>
            </a:r>
            <a:r>
              <a:rPr lang="en" sz="1500" u="sng">
                <a:solidFill>
                  <a:srgbClr val="1155CC"/>
                </a:solidFill>
                <a:latin typeface="Montserrat"/>
                <a:ea typeface="Montserrat"/>
                <a:cs typeface="Montserrat"/>
                <a:sym typeface="Montserrat"/>
                <a:hlinkClick r:id="rId5">
                  <a:extLst>
                    <a:ext uri="{A12FA001-AC4F-418D-AE19-62706E023703}">
                      <ahyp:hlinkClr val="tx"/>
                    </a:ext>
                  </a:extLst>
                </a:hlinkClick>
              </a:rPr>
              <a:t>womenwhocode.com/codeofconduct</a:t>
            </a:r>
            <a:r>
              <a:rPr lang="en" sz="1500">
                <a:solidFill>
                  <a:srgbClr val="2E3E48"/>
                </a:solidFill>
                <a:latin typeface="Montserrat"/>
                <a:ea typeface="Montserrat"/>
                <a:cs typeface="Montserrat"/>
                <a:sym typeface="Montserrat"/>
              </a:rPr>
              <a:t> </a:t>
            </a:r>
            <a:endParaRPr sz="1500">
              <a:solidFill>
                <a:srgbClr val="2E3E48"/>
              </a:solidFill>
              <a:latin typeface="Montserrat"/>
              <a:ea typeface="Montserrat"/>
              <a:cs typeface="Montserrat"/>
              <a:sym typeface="Montserrat"/>
            </a:endParaRPr>
          </a:p>
        </p:txBody>
      </p:sp>
      <p:pic>
        <p:nvPicPr>
          <p:cNvPr id="109" name="Google Shape;109;p20"/>
          <p:cNvPicPr preferRelativeResize="0"/>
          <p:nvPr/>
        </p:nvPicPr>
        <p:blipFill>
          <a:blip r:embed="rId6">
            <a:alphaModFix/>
          </a:blip>
          <a:stretch>
            <a:fillRect/>
          </a:stretch>
        </p:blipFill>
        <p:spPr>
          <a:xfrm>
            <a:off x="121275" y="4292650"/>
            <a:ext cx="1173801" cy="7800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1"/>
          <p:cNvPicPr preferRelativeResize="0"/>
          <p:nvPr/>
        </p:nvPicPr>
        <p:blipFill rotWithShape="1">
          <a:blip r:embed="rId3">
            <a:alphaModFix/>
          </a:blip>
          <a:srcRect b="0" l="0" r="1893" t="0"/>
          <a:stretch/>
        </p:blipFill>
        <p:spPr>
          <a:xfrm>
            <a:off x="0" y="-53750"/>
            <a:ext cx="9143998" cy="5197249"/>
          </a:xfrm>
          <a:prstGeom prst="rect">
            <a:avLst/>
          </a:prstGeom>
          <a:noFill/>
          <a:ln>
            <a:noFill/>
          </a:ln>
        </p:spPr>
      </p:pic>
      <p:sp>
        <p:nvSpPr>
          <p:cNvPr id="115" name="Google Shape;115;p21"/>
          <p:cNvSpPr txBox="1"/>
          <p:nvPr/>
        </p:nvSpPr>
        <p:spPr>
          <a:xfrm>
            <a:off x="248325" y="80075"/>
            <a:ext cx="5058300" cy="8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rgbClr val="007A7C"/>
                </a:solidFill>
                <a:latin typeface="Montserrat"/>
                <a:ea typeface="Montserrat"/>
                <a:cs typeface="Montserrat"/>
                <a:sym typeface="Montserrat"/>
              </a:rPr>
              <a:t>Upcoming Events</a:t>
            </a:r>
            <a:r>
              <a:rPr lang="en" sz="2400">
                <a:solidFill>
                  <a:srgbClr val="007A7C"/>
                </a:solidFill>
                <a:latin typeface="Montserrat"/>
                <a:ea typeface="Montserrat"/>
                <a:cs typeface="Montserrat"/>
                <a:sym typeface="Montserrat"/>
              </a:rPr>
              <a:t> </a:t>
            </a:r>
            <a:endParaRPr sz="2400">
              <a:solidFill>
                <a:srgbClr val="007A7C"/>
              </a:solidFill>
              <a:latin typeface="Montserrat"/>
              <a:ea typeface="Montserrat"/>
              <a:cs typeface="Montserrat"/>
              <a:sym typeface="Montserrat"/>
            </a:endParaRPr>
          </a:p>
          <a:p>
            <a:pPr indent="0" lvl="0" marL="0" rtl="0" algn="l">
              <a:spcBef>
                <a:spcPts val="0"/>
              </a:spcBef>
              <a:spcAft>
                <a:spcPts val="0"/>
              </a:spcAft>
              <a:buNone/>
            </a:pPr>
            <a:r>
              <a:t/>
            </a:r>
            <a:endParaRPr sz="6000">
              <a:solidFill>
                <a:srgbClr val="007A7C"/>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a:p>
            <a:pPr indent="0" lvl="0" marL="0" rtl="0" algn="ctr">
              <a:spcBef>
                <a:spcPts val="0"/>
              </a:spcBef>
              <a:spcAft>
                <a:spcPts val="0"/>
              </a:spcAft>
              <a:buNone/>
            </a:pPr>
            <a:r>
              <a:t/>
            </a:r>
            <a:endParaRPr sz="3600">
              <a:solidFill>
                <a:srgbClr val="535353"/>
              </a:solidFill>
              <a:latin typeface="Montserrat"/>
              <a:ea typeface="Montserrat"/>
              <a:cs typeface="Montserrat"/>
              <a:sym typeface="Montserrat"/>
            </a:endParaRPr>
          </a:p>
        </p:txBody>
      </p:sp>
      <p:pic>
        <p:nvPicPr>
          <p:cNvPr id="116" name="Google Shape;116;p21"/>
          <p:cNvPicPr preferRelativeResize="0"/>
          <p:nvPr/>
        </p:nvPicPr>
        <p:blipFill>
          <a:blip r:embed="rId4">
            <a:alphaModFix/>
          </a:blip>
          <a:stretch>
            <a:fillRect/>
          </a:stretch>
        </p:blipFill>
        <p:spPr>
          <a:xfrm>
            <a:off x="121275" y="4292650"/>
            <a:ext cx="1173801" cy="780074"/>
          </a:xfrm>
          <a:prstGeom prst="rect">
            <a:avLst/>
          </a:prstGeom>
          <a:noFill/>
          <a:ln>
            <a:noFill/>
          </a:ln>
        </p:spPr>
      </p:pic>
      <p:pic>
        <p:nvPicPr>
          <p:cNvPr id="117" name="Google Shape;117;p21"/>
          <p:cNvPicPr preferRelativeResize="0"/>
          <p:nvPr/>
        </p:nvPicPr>
        <p:blipFill>
          <a:blip r:embed="rId5">
            <a:alphaModFix/>
          </a:blip>
          <a:stretch>
            <a:fillRect/>
          </a:stretch>
        </p:blipFill>
        <p:spPr>
          <a:xfrm>
            <a:off x="1295075" y="873125"/>
            <a:ext cx="6410374" cy="39459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2"/>
          <p:cNvPicPr preferRelativeResize="0"/>
          <p:nvPr/>
        </p:nvPicPr>
        <p:blipFill rotWithShape="1">
          <a:blip r:embed="rId3">
            <a:alphaModFix/>
          </a:blip>
          <a:srcRect b="0" l="0" r="1893" t="0"/>
          <a:stretch/>
        </p:blipFill>
        <p:spPr>
          <a:xfrm>
            <a:off x="-53175" y="-53750"/>
            <a:ext cx="9143998" cy="5197249"/>
          </a:xfrm>
          <a:prstGeom prst="rect">
            <a:avLst/>
          </a:prstGeom>
          <a:noFill/>
          <a:ln>
            <a:noFill/>
          </a:ln>
        </p:spPr>
      </p:pic>
      <p:pic>
        <p:nvPicPr>
          <p:cNvPr id="123" name="Google Shape;123;p22"/>
          <p:cNvPicPr preferRelativeResize="0"/>
          <p:nvPr/>
        </p:nvPicPr>
        <p:blipFill>
          <a:blip r:embed="rId4">
            <a:alphaModFix/>
          </a:blip>
          <a:stretch>
            <a:fillRect/>
          </a:stretch>
        </p:blipFill>
        <p:spPr>
          <a:xfrm>
            <a:off x="1749400" y="2821175"/>
            <a:ext cx="695700" cy="695700"/>
          </a:xfrm>
          <a:prstGeom prst="rect">
            <a:avLst/>
          </a:prstGeom>
          <a:noFill/>
          <a:ln>
            <a:noFill/>
          </a:ln>
        </p:spPr>
      </p:pic>
      <p:sp>
        <p:nvSpPr>
          <p:cNvPr id="124" name="Google Shape;124;p22"/>
          <p:cNvSpPr txBox="1"/>
          <p:nvPr/>
        </p:nvSpPr>
        <p:spPr>
          <a:xfrm>
            <a:off x="2661225" y="2838100"/>
            <a:ext cx="3918600" cy="6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454545"/>
                </a:solidFill>
                <a:latin typeface="Montserrat"/>
                <a:ea typeface="Montserrat"/>
                <a:cs typeface="Montserrat"/>
                <a:sym typeface="Montserrat"/>
              </a:rPr>
              <a:t>@WWCodePython</a:t>
            </a:r>
            <a:endParaRPr sz="900">
              <a:solidFill>
                <a:srgbClr val="454545"/>
              </a:solidFill>
            </a:endParaRPr>
          </a:p>
        </p:txBody>
      </p:sp>
      <p:pic>
        <p:nvPicPr>
          <p:cNvPr id="125" name="Google Shape;125;p22"/>
          <p:cNvPicPr preferRelativeResize="0"/>
          <p:nvPr/>
        </p:nvPicPr>
        <p:blipFill>
          <a:blip r:embed="rId5">
            <a:alphaModFix/>
          </a:blip>
          <a:stretch>
            <a:fillRect/>
          </a:stretch>
        </p:blipFill>
        <p:spPr>
          <a:xfrm>
            <a:off x="1837275" y="4246425"/>
            <a:ext cx="519950" cy="519950"/>
          </a:xfrm>
          <a:prstGeom prst="rect">
            <a:avLst/>
          </a:prstGeom>
          <a:noFill/>
          <a:ln>
            <a:noFill/>
          </a:ln>
        </p:spPr>
      </p:pic>
      <p:sp>
        <p:nvSpPr>
          <p:cNvPr id="126" name="Google Shape;126;p22"/>
          <p:cNvSpPr txBox="1"/>
          <p:nvPr/>
        </p:nvSpPr>
        <p:spPr>
          <a:xfrm>
            <a:off x="2504325" y="4246425"/>
            <a:ext cx="5595300" cy="77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454545"/>
                </a:solidFill>
                <a:latin typeface="Montserrat"/>
                <a:ea typeface="Montserrat"/>
                <a:cs typeface="Montserrat"/>
                <a:sym typeface="Montserrat"/>
              </a:rPr>
              <a:t>@WWCodePython</a:t>
            </a:r>
            <a:endParaRPr sz="900">
              <a:solidFill>
                <a:srgbClr val="454545"/>
              </a:solidFill>
            </a:endParaRPr>
          </a:p>
        </p:txBody>
      </p:sp>
      <p:sp>
        <p:nvSpPr>
          <p:cNvPr id="127" name="Google Shape;127;p22"/>
          <p:cNvSpPr txBox="1"/>
          <p:nvPr/>
        </p:nvSpPr>
        <p:spPr>
          <a:xfrm>
            <a:off x="2661225" y="3533788"/>
            <a:ext cx="5281500" cy="6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rgbClr val="454545"/>
                </a:solidFill>
                <a:latin typeface="Montserrat"/>
                <a:ea typeface="Montserrat"/>
                <a:cs typeface="Montserrat"/>
                <a:sym typeface="Montserrat"/>
              </a:rPr>
              <a:t>Women Who Code Python</a:t>
            </a:r>
            <a:endParaRPr sz="900">
              <a:solidFill>
                <a:srgbClr val="454545"/>
              </a:solidFill>
            </a:endParaRPr>
          </a:p>
        </p:txBody>
      </p:sp>
      <p:sp>
        <p:nvSpPr>
          <p:cNvPr id="128" name="Google Shape;128;p22"/>
          <p:cNvSpPr txBox="1"/>
          <p:nvPr/>
        </p:nvSpPr>
        <p:spPr>
          <a:xfrm>
            <a:off x="42300" y="1276425"/>
            <a:ext cx="9144000" cy="129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454545"/>
                </a:solidFill>
                <a:latin typeface="Montserrat"/>
                <a:ea typeface="Montserrat"/>
                <a:cs typeface="Montserrat"/>
                <a:sym typeface="Montserrat"/>
              </a:rPr>
              <a:t>Register for Events and Join our community </a:t>
            </a:r>
            <a:r>
              <a:rPr lang="en" sz="2400">
                <a:solidFill>
                  <a:srgbClr val="454545"/>
                </a:solidFill>
                <a:latin typeface="Montserrat"/>
                <a:ea typeface="Montserrat"/>
                <a:cs typeface="Montserrat"/>
                <a:sym typeface="Montserrat"/>
              </a:rPr>
              <a:t>- </a:t>
            </a:r>
            <a:r>
              <a:rPr lang="en" sz="2400" u="sng">
                <a:solidFill>
                  <a:srgbClr val="077A7C"/>
                </a:solidFill>
                <a:latin typeface="Montserrat"/>
                <a:ea typeface="Montserrat"/>
                <a:cs typeface="Montserrat"/>
                <a:sym typeface="Montserrat"/>
              </a:rPr>
              <a:t>womenwhocode.com/python</a:t>
            </a:r>
            <a:endParaRPr b="1" sz="2400" u="sng">
              <a:solidFill>
                <a:srgbClr val="077A7C"/>
              </a:solidFill>
              <a:latin typeface="Montserrat"/>
              <a:ea typeface="Montserrat"/>
              <a:cs typeface="Montserrat"/>
              <a:sym typeface="Montserrat"/>
            </a:endParaRPr>
          </a:p>
          <a:p>
            <a:pPr indent="0" lvl="0" marL="0" rtl="0" algn="l">
              <a:spcBef>
                <a:spcPts val="0"/>
              </a:spcBef>
              <a:spcAft>
                <a:spcPts val="0"/>
              </a:spcAft>
              <a:buNone/>
            </a:pPr>
            <a:r>
              <a:rPr b="1" lang="en" sz="2400">
                <a:solidFill>
                  <a:srgbClr val="454545"/>
                </a:solidFill>
                <a:latin typeface="Montserrat"/>
                <a:ea typeface="Montserrat"/>
                <a:cs typeface="Montserrat"/>
                <a:sym typeface="Montserrat"/>
              </a:rPr>
              <a:t>Email</a:t>
            </a:r>
            <a:r>
              <a:rPr lang="en" sz="2400">
                <a:solidFill>
                  <a:srgbClr val="454545"/>
                </a:solidFill>
                <a:latin typeface="Montserrat"/>
                <a:ea typeface="Montserrat"/>
                <a:cs typeface="Montserrat"/>
                <a:sym typeface="Montserrat"/>
              </a:rPr>
              <a:t> - python@womenwhocode.com</a:t>
            </a:r>
            <a:endParaRPr sz="2400">
              <a:solidFill>
                <a:srgbClr val="454545"/>
              </a:solidFill>
              <a:latin typeface="Montserrat"/>
              <a:ea typeface="Montserrat"/>
              <a:cs typeface="Montserrat"/>
              <a:sym typeface="Montserrat"/>
            </a:endParaRPr>
          </a:p>
          <a:p>
            <a:pPr indent="0" lvl="0" marL="0" rtl="0" algn="l">
              <a:spcBef>
                <a:spcPts val="0"/>
              </a:spcBef>
              <a:spcAft>
                <a:spcPts val="0"/>
              </a:spcAft>
              <a:buNone/>
            </a:pPr>
            <a:r>
              <a:rPr b="1" lang="en" sz="2400">
                <a:solidFill>
                  <a:srgbClr val="454545"/>
                </a:solidFill>
                <a:latin typeface="Montserrat"/>
                <a:ea typeface="Montserrat"/>
                <a:cs typeface="Montserrat"/>
                <a:sym typeface="Montserrat"/>
              </a:rPr>
              <a:t>Social Media:⬇</a:t>
            </a:r>
            <a:endParaRPr b="1" sz="2400">
              <a:solidFill>
                <a:srgbClr val="454545"/>
              </a:solidFill>
              <a:latin typeface="Montserrat"/>
              <a:ea typeface="Montserrat"/>
              <a:cs typeface="Montserrat"/>
              <a:sym typeface="Montserrat"/>
            </a:endParaRPr>
          </a:p>
        </p:txBody>
      </p:sp>
      <p:sp>
        <p:nvSpPr>
          <p:cNvPr id="129" name="Google Shape;129;p22"/>
          <p:cNvSpPr txBox="1"/>
          <p:nvPr/>
        </p:nvSpPr>
        <p:spPr>
          <a:xfrm>
            <a:off x="-462750" y="95025"/>
            <a:ext cx="4662000" cy="118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5200">
                <a:solidFill>
                  <a:srgbClr val="007A7C"/>
                </a:solidFill>
                <a:latin typeface="Montserrat"/>
                <a:ea typeface="Montserrat"/>
                <a:cs typeface="Montserrat"/>
                <a:sym typeface="Montserrat"/>
              </a:rPr>
              <a:t>Follow us </a:t>
            </a:r>
            <a:endParaRPr sz="5200">
              <a:solidFill>
                <a:srgbClr val="007A7C"/>
              </a:solidFill>
              <a:latin typeface="Montserrat"/>
              <a:ea typeface="Montserrat"/>
              <a:cs typeface="Montserrat"/>
              <a:sym typeface="Montserrat"/>
            </a:endParaRPr>
          </a:p>
        </p:txBody>
      </p:sp>
      <p:pic>
        <p:nvPicPr>
          <p:cNvPr id="130" name="Google Shape;130;p22"/>
          <p:cNvPicPr preferRelativeResize="0"/>
          <p:nvPr/>
        </p:nvPicPr>
        <p:blipFill>
          <a:blip r:embed="rId6">
            <a:alphaModFix/>
          </a:blip>
          <a:stretch>
            <a:fillRect/>
          </a:stretch>
        </p:blipFill>
        <p:spPr>
          <a:xfrm>
            <a:off x="121275" y="4292650"/>
            <a:ext cx="1173801" cy="780074"/>
          </a:xfrm>
          <a:prstGeom prst="rect">
            <a:avLst/>
          </a:prstGeom>
          <a:noFill/>
          <a:ln>
            <a:noFill/>
          </a:ln>
        </p:spPr>
      </p:pic>
      <p:pic>
        <p:nvPicPr>
          <p:cNvPr id="131" name="Google Shape;131;p22"/>
          <p:cNvPicPr preferRelativeResize="0"/>
          <p:nvPr/>
        </p:nvPicPr>
        <p:blipFill>
          <a:blip r:embed="rId7">
            <a:alphaModFix/>
          </a:blip>
          <a:stretch>
            <a:fillRect/>
          </a:stretch>
        </p:blipFill>
        <p:spPr>
          <a:xfrm>
            <a:off x="1837275" y="3533804"/>
            <a:ext cx="519949" cy="51997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